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9" r:id="rId1"/>
  </p:sldMasterIdLst>
  <p:notesMasterIdLst>
    <p:notesMasterId r:id="rId14"/>
  </p:notesMasterIdLst>
  <p:handoutMasterIdLst>
    <p:handoutMasterId r:id="rId15"/>
  </p:handoutMasterIdLst>
  <p:sldIdLst>
    <p:sldId id="474" r:id="rId2"/>
    <p:sldId id="476" r:id="rId3"/>
    <p:sldId id="492" r:id="rId4"/>
    <p:sldId id="477" r:id="rId5"/>
    <p:sldId id="493" r:id="rId6"/>
    <p:sldId id="494" r:id="rId7"/>
    <p:sldId id="495" r:id="rId8"/>
    <p:sldId id="475" r:id="rId9"/>
    <p:sldId id="485" r:id="rId10"/>
    <p:sldId id="486" r:id="rId11"/>
    <p:sldId id="491" r:id="rId12"/>
    <p:sldId id="489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FF99FF"/>
    <a:srgbClr val="FFFF99"/>
    <a:srgbClr val="923510"/>
    <a:srgbClr val="E75C25"/>
    <a:srgbClr val="E86530"/>
    <a:srgbClr val="E76531"/>
    <a:srgbClr val="D75A41"/>
    <a:srgbClr val="BF8759"/>
    <a:srgbClr val="C57E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156" autoAdjust="0"/>
    <p:restoredTop sz="93542" autoAdjust="0"/>
  </p:normalViewPr>
  <p:slideViewPr>
    <p:cSldViewPr>
      <p:cViewPr varScale="1">
        <p:scale>
          <a:sx n="104" d="100"/>
          <a:sy n="104" d="100"/>
        </p:scale>
        <p:origin x="70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204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4F3B65F-A946-4350-AD97-EE8B97A463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3909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BA18B15-2DFB-4DFA-94E7-3704CFB592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286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A18B15-2DFB-4DFA-94E7-3704CFB59294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6313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A18B15-2DFB-4DFA-94E7-3704CFB59294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1702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434F87-28CA-4EDD-8CF2-2914D2DE2D69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4576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A18B15-2DFB-4DFA-94E7-3704CFB59294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2959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A18B15-2DFB-4DFA-94E7-3704CFB59294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6626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A18B15-2DFB-4DFA-94E7-3704CFB5929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9114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A18B15-2DFB-4DFA-94E7-3704CFB59294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9769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A18B15-2DFB-4DFA-94E7-3704CFB59294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8978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A18B15-2DFB-4DFA-94E7-3704CFB59294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7981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A18B15-2DFB-4DFA-94E7-3704CFB59294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4875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A18B15-2DFB-4DFA-94E7-3704CFB59294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4111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A18B15-2DFB-4DFA-94E7-3704CFB59294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7540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2C470E-2610-4758-BB63-89C4BAE81F1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9422CE-BC4A-42D0-B402-409DF7C3DA4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66E5DD-6A91-46F7-BDD7-0DB42698D28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D9AC07-871B-4999-BB16-5A19F7F8250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722FAC-4FF0-487A-A5C0-331D44A51FC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BA2803-6FDB-41CD-B143-C357959D96B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9A138E-91F1-44E5-B86A-8B418C71F5A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119D29-7E0A-4D76-856C-D85730032EF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7096D-71DA-4F2E-92B0-97D28D1114A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110105-21A2-4F47-8D78-FBA4A930B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9C020D-A1A0-41B3-B9DC-1CC80D74B0D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B09FC4F-1B9C-4F6F-B2B3-0DB8CD22E55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0" r:id="rId1"/>
    <p:sldLayoutId id="2147483941" r:id="rId2"/>
    <p:sldLayoutId id="2147483942" r:id="rId3"/>
    <p:sldLayoutId id="2147483943" r:id="rId4"/>
    <p:sldLayoutId id="2147483944" r:id="rId5"/>
    <p:sldLayoutId id="2147483945" r:id="rId6"/>
    <p:sldLayoutId id="2147483946" r:id="rId7"/>
    <p:sldLayoutId id="2147483947" r:id="rId8"/>
    <p:sldLayoutId id="2147483948" r:id="rId9"/>
    <p:sldLayoutId id="2147483949" r:id="rId10"/>
    <p:sldLayoutId id="214748395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4367" y="1268760"/>
            <a:ext cx="8939633" cy="3240360"/>
          </a:xfrm>
        </p:spPr>
        <p:txBody>
          <a:bodyPr/>
          <a:lstStyle/>
          <a:p>
            <a:pPr marL="0" indent="0" algn="ctr">
              <a:buNone/>
            </a:pP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Основная образовательная программа  </a:t>
            </a:r>
          </a:p>
          <a:p>
            <a:pPr marL="0" indent="0" algn="ctr">
              <a:buNone/>
            </a:pP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</a:t>
            </a:r>
          </a:p>
          <a:p>
            <a:pPr marL="0" indent="0">
              <a:buNone/>
            </a:pPr>
            <a:endParaRPr lang="ru-RU" sz="1800" i="1" dirty="0"/>
          </a:p>
          <a:p>
            <a:pPr marL="0" indent="0">
              <a:buNone/>
            </a:pPr>
            <a:endParaRPr lang="ru-RU" sz="1800" i="1" dirty="0" smtClean="0"/>
          </a:p>
          <a:p>
            <a:pPr marL="0" indent="0">
              <a:buNone/>
            </a:pPr>
            <a:endParaRPr lang="ru-RU" sz="1800" i="1" dirty="0"/>
          </a:p>
          <a:p>
            <a:pPr marL="0" indent="0">
              <a:buNone/>
            </a:pPr>
            <a:endParaRPr lang="ru-RU" sz="1800" i="1" dirty="0" smtClean="0"/>
          </a:p>
          <a:p>
            <a:pPr marL="0" indent="0">
              <a:buNone/>
            </a:pPr>
            <a:endParaRPr lang="ru-RU" sz="1800" i="1" dirty="0" smtClean="0"/>
          </a:p>
          <a:p>
            <a:pPr marL="0" indent="0">
              <a:buNone/>
            </a:pPr>
            <a:endParaRPr lang="ru-RU" sz="1800" i="1" dirty="0"/>
          </a:p>
          <a:p>
            <a:pPr marL="0" indent="0">
              <a:buNone/>
            </a:pPr>
            <a:endParaRPr lang="ru-RU" sz="1800" i="1" dirty="0" smtClean="0"/>
          </a:p>
          <a:p>
            <a:pPr marL="0" indent="0">
              <a:buNone/>
            </a:pPr>
            <a:endParaRPr lang="ru-RU" sz="1800" i="1" dirty="0" smtClean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gray">
          <a:xfrm>
            <a:off x="204367" y="188640"/>
            <a:ext cx="8928992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</a:t>
            </a:r>
          </a:p>
          <a:p>
            <a:pPr algn="ctr">
              <a:defRPr/>
            </a:pP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«Детский сад №299»</a:t>
            </a:r>
          </a:p>
          <a:p>
            <a:pPr algn="ctr">
              <a:defRPr/>
            </a:pP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Авиастроительного района г. Казани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283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7704" y="2564904"/>
            <a:ext cx="6022685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484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1772816"/>
            <a:ext cx="8229600" cy="4877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Корректируется </a:t>
            </a:r>
            <a:r>
              <a:rPr lang="ru-RU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с учётом работы </a:t>
            </a:r>
            <a:r>
              <a:rPr lang="ru-RU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дошкольного </a:t>
            </a:r>
            <a:r>
              <a:rPr lang="ru-RU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учреждения в зависимости от региональных условий, а также условий в местном сообществе, муниципалитете, конкретной ситуации в организации, работающей по Программе </a:t>
            </a:r>
            <a:r>
              <a:rPr lang="ru-RU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Индивидуальный </a:t>
            </a:r>
            <a:r>
              <a:rPr lang="ru-RU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подход к каждому ребенку предусматривает соответствие режима дня возрасту детей, состоянию их здоровья, потребностям и интересам. 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v"/>
            </a:pPr>
            <a:r>
              <a:rPr lang="ru-RU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Режим и построенный на его основе распорядок дня – конструкция гибкая, динамичная. В каждом детском саду она может быть откорректирована, однако продолжительность основных компонентов режима дня должна сохраняться в соответствии с санитарными и гигиеническими нормами и правилами</a:t>
            </a:r>
            <a:r>
              <a:rPr lang="ru-RU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.</a:t>
            </a:r>
          </a:p>
          <a:p>
            <a:pPr marL="285750" indent="-285750" algn="just">
              <a:lnSpc>
                <a:spcPct val="115000"/>
              </a:lnSpc>
              <a:buFont typeface="Wingdings" pitchFamily="2" charset="2"/>
              <a:buChar char="v"/>
            </a:pPr>
            <a:r>
              <a:rPr lang="ru-RU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В режиме дня указана общая продолжительность работы в Центрах по выбору детей, включая перерывы между видами деятельности. Педагог дозирует образовательную нагрузку на детей в зависимости от наличной ситуации в группе (интересов, актуального состояния детей, их настроения и т.п.).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2000" dirty="0">
              <a:effectLst/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gray">
          <a:xfrm>
            <a:off x="611560" y="188640"/>
            <a:ext cx="8211665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indent="0" algn="ctr">
              <a:buNone/>
            </a:pPr>
            <a:r>
              <a:rPr lang="ru-RU" sz="2000" b="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МАДОУ «Детский сад № 299» Авиастроительного района </a:t>
            </a:r>
            <a:r>
              <a:rPr lang="ru-RU" sz="2000" b="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г.Казани</a:t>
            </a:r>
            <a:endParaRPr lang="ru-RU" sz="2000" b="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Основная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  дошкольного образования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1322824"/>
            <a:ext cx="7776864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Особенности режима 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дня</a:t>
            </a:r>
          </a:p>
        </p:txBody>
      </p:sp>
    </p:spTree>
    <p:extLst>
      <p:ext uri="{BB962C8B-B14F-4D97-AF65-F5344CB8AC3E}">
        <p14:creationId xmlns:p14="http://schemas.microsoft.com/office/powerpoint/2010/main" val="3748304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74592"/>
            <a:ext cx="8496944" cy="1454207"/>
          </a:xfrm>
        </p:spPr>
        <p:txBody>
          <a:bodyPr>
            <a:noAutofit/>
          </a:bodyPr>
          <a:lstStyle/>
          <a:p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МАДОУ «Детский сад № 299» Авиастроительного района </a:t>
            </a:r>
            <a:r>
              <a:rPr lang="ru-RU" sz="2000" i="1" dirty="0" err="1">
                <a:latin typeface="Times New Roman" pitchFamily="18" charset="0"/>
                <a:cs typeface="Times New Roman" pitchFamily="18" charset="0"/>
              </a:rPr>
              <a:t>г.Казани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Основная образовательная программа  дошкольного образования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Основные 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модели взаимодействия воспитателя с детьми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4871864"/>
              </p:ext>
            </p:extLst>
          </p:nvPr>
        </p:nvGraphicFramePr>
        <p:xfrm>
          <a:off x="179512" y="1774021"/>
          <a:ext cx="8784976" cy="5156626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1348536"/>
                <a:gridCol w="1245254"/>
                <a:gridCol w="1383614"/>
                <a:gridCol w="4807572"/>
              </a:tblGrid>
              <a:tr h="509697"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Тип взаимодействия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6292" marR="36292" marT="0" marB="0">
                    <a:lnL w="12700" cmpd="sng">
                      <a:solidFill>
                        <a:srgbClr val="FFFFFF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491E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Задачи педагога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6292" marR="36292" marT="0" marB="0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491E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Содержание действия педагога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6292" marR="36292" marT="0" marB="0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491E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Описание педагогического действия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6292" marR="36292" marT="0" marB="0">
                    <a:lnL>
                      <a:noFill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491EA">
                        <a:lumMod val="20000"/>
                        <a:lumOff val="80000"/>
                      </a:srgbClr>
                    </a:solidFill>
                  </a:tcPr>
                </a:tc>
              </a:tr>
              <a:tr h="412659">
                <a:tc rowSpan="3"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Директивное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6292" marR="36292" marT="0" marB="0">
                    <a:lnL w="12700" cmpd="sng">
                      <a:solidFill>
                        <a:srgbClr val="FFFFFF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Направлять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6292" marR="36292" marT="0" marB="0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Директива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6292" marR="36292" marT="0" marB="0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Воспитатели дают  конкретные указания детям о том, как действовать, предельно ограничивая область возможных ошибок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6292" marR="36292" marT="0" marB="0">
                    <a:lnL>
                      <a:noFill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</a:tr>
              <a:tr h="4126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Демонстрировать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6292" marR="36292" marT="0" marB="0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Демонстрация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6292" marR="36292" marT="0" marB="0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Воспитатели демонстрируют образец детям, которые наблюдают за ними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6292" marR="36292" marT="0" marB="0">
                    <a:lnL>
                      <a:noFill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</a:tr>
              <a:tr h="4126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Содействовать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6292" marR="36292" marT="0" marB="0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Совместное конструирование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6292" marR="36292" marT="0" marB="0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Воспитатели решают проблему вместе с детьми (например, конструируют домик, делают кошелёк из бумаги).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6292" marR="36292" marT="0" marB="0">
                    <a:lnL>
                      <a:noFill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</a:tr>
              <a:tr h="412659">
                <a:tc rowSpan="4"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Посредническое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6292" marR="36292" marT="0" marB="0">
                    <a:lnL w="12700" cmpd="sng">
                      <a:solidFill>
                        <a:srgbClr val="FFFFFF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Подтягивать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6292" marR="36292" marT="0" marB="0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«Строительство лесов»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6292" marR="36292" marT="0" marB="0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Воспитатели бросают «вызов» ребёнку или оказывают ему помощь, которая позволяет ему работать на грани его возможностей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6292" marR="36292" marT="0" marB="0">
                    <a:lnL>
                      <a:noFill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</a:tr>
              <a:tr h="6510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Оказывать поддержку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6292" marR="36292" marT="0" marB="0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Создание условий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6292" marR="36292" marT="0" marB="0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Воспитатели предоставляют ребёнку  помощь, необходимую ему для достижения следующего уровня функционирования (дополнительные колёсики на велосипеде, ярлыки, наглядные схемы и т.д.)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6292" marR="36292" marT="0" marB="0">
                    <a:lnL>
                      <a:noFill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</a:tr>
              <a:tr h="10316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Облегчать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6292" marR="36292" marT="0" marB="0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Разовая помощь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6292" marR="36292" marT="0" marB="0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Воспитатели предоставляют детям кратковременную помощь, позволяющую ребёнку выйти на следующий уровень функционирования (поддерживают велосипед рукой в момент начала движения, поправляют захват инструмента, дают недостающий материал)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6292" marR="36292" marT="0" marB="0">
                    <a:lnL>
                      <a:noFill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</a:tr>
              <a:tr h="8253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Моделировать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6292" marR="36292" marT="0" marB="0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Моделирование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6292" marR="36292" marT="0" marB="0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Воспитатели ненавязчиво демонстрируют желаемый способ или намекают, подсказывают, с комментариями или без них. Например, во время Утреннего сбора воспитатель моделирует, как нужно слушать друг друга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6292" marR="36292" marT="0" marB="0">
                    <a:lnL>
                      <a:noFill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</a:tr>
              <a:tr h="412659">
                <a:tc>
                  <a:txBody>
                    <a:bodyPr/>
                    <a:lstStyle>
                      <a:lvl1pPr marL="0" algn="l" rtl="0" eaLnBrk="1" latinLnBrk="0" hangingPunct="1">
                        <a:defRPr kumimoji="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Недирективное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6292" marR="36292" marT="0" marB="0">
                    <a:lnL w="12700" cmpd="sng">
                      <a:solidFill>
                        <a:srgbClr val="FFFFFF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Одобрять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6292" marR="36292" marT="0" marB="0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Одобрение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подкрепление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6292" marR="36292" marT="0" marB="0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Воспитатель уделяет внимание ребёнку, положительно оценивает, подбадривает и  поддерживает его в том, что он делает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36292" marR="36292" marT="0" marB="0">
                    <a:lnL>
                      <a:noFill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 flipH="1" flipV="1">
            <a:off x="9972600" y="6669360"/>
            <a:ext cx="349696" cy="5672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703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721" y="1268760"/>
            <a:ext cx="8712968" cy="1008112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Программа предполагает </a:t>
            </a:r>
            <a:r>
              <a:rPr lang="ru-RU" sz="1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полноправное </a:t>
            </a:r>
            <a:r>
              <a:rPr lang="ru-RU" sz="1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участие </a:t>
            </a:r>
            <a:r>
              <a:rPr lang="ru-RU" sz="1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родителей </a:t>
            </a:r>
            <a:r>
              <a:rPr lang="ru-RU" sz="1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образовательном процессе </a:t>
            </a:r>
            <a:r>
              <a:rPr lang="ru-RU" sz="1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жизнедеятельности </a:t>
            </a:r>
            <a:r>
              <a:rPr lang="ru-RU" sz="18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детского сада.</a:t>
            </a:r>
            <a:endParaRPr lang="ru-RU" sz="1800" i="1" cap="none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8920" y="2060848"/>
            <a:ext cx="849694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200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r>
              <a:rPr lang="x-non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Польза от включения семей в образовательную работу с детьми в детском саду</a:t>
            </a:r>
            <a:r>
              <a:rPr 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эмоциональная вовлеченность позволяет родителям чувствовать себя продуктивными, энергичными, причастными к образованию своего ребенка, помогающими другим, обновленными и готовыми к новым жизненным задачам;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непосредственное присутствие в группе в качестве помощника воспитателя приносит большую пользу семьям, т.к. возможность поработать в профессиональной среде помогает родителям лучше разобраться вопросах развития детей, научиться некоторым «премудростям» работы с детьми и дома применять полученные навыки</a:t>
            </a:r>
            <a:r>
              <a:rPr lang="x-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наблюдения за своими детьми на фоне других позволяют им понять, что все дети разные, что не надо сравнивать  детей, а надо наблюдать за индивидуальным развитием своего ребенка</a:t>
            </a:r>
            <a:r>
              <a:rPr lang="ru-RU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в процессе вовлеченности в дело группы родители убеждаются, что их дети учатся через игру, через деятельность в центрах активности, решая проблемы, замышляя и осуществляя вместе с другими детьми свои идеи и проекты, они учатся самооценке;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ru-RU" dirty="0">
              <a:solidFill>
                <a:srgbClr val="002060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v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gray">
          <a:xfrm>
            <a:off x="611560" y="188640"/>
            <a:ext cx="8211665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indent="0" algn="ctr">
              <a:buNone/>
            </a:pPr>
            <a:r>
              <a:rPr lang="ru-RU" sz="2000" b="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МАДОУ «Детский сад № 299» Авиастроительного района </a:t>
            </a:r>
            <a:r>
              <a:rPr lang="ru-RU" sz="2000" b="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г.Казани</a:t>
            </a:r>
            <a:endParaRPr lang="ru-RU" sz="2000" b="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Основная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  дошкольного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238839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2551" y="1916832"/>
            <a:ext cx="8640959" cy="345621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Основная образовательная программа  дошкольного образования МАДОУ «Детский сад № 299» </a:t>
            </a:r>
          </a:p>
          <a:p>
            <a:pPr marL="0" indent="0" algn="ctr">
              <a:buNone/>
            </a:pP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ориентирована на детей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2-7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лет.</a:t>
            </a:r>
            <a:endParaRPr lang="ru-RU" sz="2400" b="1" i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обязательной части основной образовательной программы составляет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60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от ее общего объема. </a:t>
            </a:r>
            <a:endParaRPr lang="ru-RU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 основной образовательной программы, формируемой участниками образовательных отношений составляет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более 40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от ее общего объема. 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gray">
          <a:xfrm>
            <a:off x="457199" y="116632"/>
            <a:ext cx="8211665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indent="0" algn="ctr">
              <a:buNone/>
            </a:pPr>
            <a:r>
              <a:rPr lang="ru-RU" sz="2000" b="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МАДОУ «Детский сад № 299» Авиастроительного района </a:t>
            </a:r>
            <a:r>
              <a:rPr lang="ru-RU" sz="2000" b="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г.Казани</a:t>
            </a:r>
            <a:endParaRPr lang="ru-RU" sz="2000" b="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Основная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  дошкольного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234264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2084" y="1700808"/>
            <a:ext cx="8229600" cy="417646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Основная образовательная программа  дошкольного образования разработана с учетом</a:t>
            </a:r>
            <a:endParaRPr lang="ru-RU" sz="2400" b="1" i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римерной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образовательной программы дошкольного образования «Открытия» под ред. Е.Г. Юдиной.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Сөенеч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– «Радость познания» под ред.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Р.К.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Шаеховой 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Комплексной образовательной программы для детей раннего возраста «Первые шаги» Е.О. Смирновой, Л.Н.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Галигузовой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С.Ю. Мещеряковой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Парциальной программы музыкального воспитания «Ладушки» 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И.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Новоскольцевой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Каплуновой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Парциальной программы физического воспитания Л.И.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Пензулаевой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«Физическая культура в детском саду»</a:t>
            </a:r>
          </a:p>
          <a:p>
            <a:pPr marL="0"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gray">
          <a:xfrm>
            <a:off x="457199" y="116632"/>
            <a:ext cx="8211665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indent="0" algn="ctr">
              <a:buNone/>
            </a:pPr>
            <a:r>
              <a:rPr lang="ru-RU" sz="2000" b="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МАДОУ «Детский сад № 299» Авиастроительного района </a:t>
            </a:r>
            <a:r>
              <a:rPr lang="ru-RU" sz="2000" b="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г.Казани</a:t>
            </a:r>
            <a:endParaRPr lang="ru-RU" sz="2000" b="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Основная образовательная программа  дошкольного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1607796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7282" y="1207330"/>
            <a:ext cx="8386297" cy="792088"/>
          </a:xfrm>
        </p:spPr>
        <p:txBody>
          <a:bodyPr>
            <a:no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обязательной части основной образовательной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79712" y="1700808"/>
            <a:ext cx="6326360" cy="558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1150" y="2132856"/>
            <a:ext cx="852717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0"/>
              </a:spcAft>
              <a:buFont typeface="Wingdings" pitchFamily="2" charset="2"/>
              <a:buChar char="v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проектирование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социальных ситуаций развития ребенка и развивающей предметно-пространственной среды, обеспечивающих позитивную социализацию, мотивацию и поддержку индивидуальности детей через общение, игру, познавательно-исследовательскую деятельность и другие формы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активности. Программа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соответствии с Федеральным законом «Об образовании в Российской Федерации», содействует взаимопониманию и сотрудничеству между людьми, учитывает разнообразие мировоззренческих подходов, способствует реализации права детей дошкольного возраста на свободный выбор мнений и убеждений, обеспечивает развитие способностей каждого ребенка, формирование и развитие личности ребенка в соответствии с принятыми в семье и обществе духовно-нравственными и социокультурными ценностями в целях интеллектуального, духовно-нравственного, творческого и физического развития человека, удовлетворения его образовательных потребностей и интересов. </a:t>
            </a:r>
          </a:p>
          <a:p>
            <a:pPr marL="342900" lvl="0" indent="-342900" algn="just">
              <a:spcAft>
                <a:spcPts val="0"/>
              </a:spcAft>
              <a:buFont typeface="Wingdings" pitchFamily="2" charset="2"/>
              <a:buChar char="v"/>
            </a:pPr>
            <a:endParaRPr lang="ru-RU" sz="2400" b="1" i="1" dirty="0">
              <a:solidFill>
                <a:srgbClr val="002060"/>
              </a:solidFill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gray">
          <a:xfrm>
            <a:off x="411150" y="129330"/>
            <a:ext cx="8211665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indent="0" algn="ctr">
              <a:buNone/>
            </a:pPr>
            <a:r>
              <a:rPr lang="ru-RU" sz="2000" b="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МАДОУ «Детский сад № 299» Авиастроительного района </a:t>
            </a:r>
            <a:r>
              <a:rPr lang="ru-RU" sz="2000" b="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г.Казани</a:t>
            </a:r>
            <a:endParaRPr lang="ru-RU" sz="2000" b="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Основная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  дошкольного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950980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7282" y="1207330"/>
            <a:ext cx="8386297" cy="792088"/>
          </a:xfrm>
        </p:spPr>
        <p:txBody>
          <a:bodyPr>
            <a:no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обязательной части основной образовательной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79712" y="1700808"/>
            <a:ext cx="6326360" cy="558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1150" y="2132856"/>
            <a:ext cx="8527170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охрана и укрепление физического и психического здоровья детей, в том числе их эмоционального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благополучия;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равных возможностей для полноценного развития каждого ребенка в период дошкольного детства независимо от места проживания, пола, нации, языка, социального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статуса;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благоприятных условий развития детей в соответствии с их возрастными и индивидуальными особенностями, развитие способностей и творческого потенциала каждого ребенка как субъекта отношений с другими детьми, взрослыми и миром;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объединение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и воспитания в целостный образовательный процесс на основе духовно-нравственных и социокультурных ценностей, принятых в обществе правил и норм поведения в интересах человека, семьи,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общества;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общей культуры личности детей, развитие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формирование предпосылок учебной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деятельности;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социокультурной среды, соответствующей возрастным и индивидуальным особенностям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детей;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психолого-педагогической поддержки семьи и повышение компетентности родителей (законных представителей) в вопросах развития и образования, охраны и укрепления здоровья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детей;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преемственности целей, задач и содержания дошкольного общего и начального общего образования.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gray">
          <a:xfrm>
            <a:off x="411150" y="129330"/>
            <a:ext cx="8211665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indent="0" algn="ctr">
              <a:buNone/>
            </a:pPr>
            <a:r>
              <a:rPr lang="ru-RU" sz="2000" b="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МАДОУ «Детский сад № 299» Авиастроительного района </a:t>
            </a:r>
            <a:r>
              <a:rPr lang="ru-RU" sz="2000" b="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г.Казани</a:t>
            </a:r>
            <a:endParaRPr lang="ru-RU" sz="2000" b="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Основная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  дошкольного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640368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7282" y="1124744"/>
            <a:ext cx="8386297" cy="2160240"/>
          </a:xfrm>
        </p:spPr>
        <p:txBody>
          <a:bodyPr>
            <a:noAutofit/>
          </a:bodyPr>
          <a:lstStyle/>
          <a:p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обязательной части Программы ориентированной на реализацию образовательной области «Художественно-эстетическое развитие» по направлению «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Музыка»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воспитать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развить гармоничную и творческую личность ребенка средствами музыкального искусства и музыкально-художественной деятельности.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79712" y="1700808"/>
            <a:ext cx="6326360" cy="558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6409" y="3140968"/>
            <a:ext cx="852717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навыков у детей к восприятию музыкальных образов 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представлений;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гармонического развития (развитие слуха, внимания, движения, чувства ритма и красоты мелодии, развитие индивидуальных музыкальных способностей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к русской народно-традиционной и мировой музыкальной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культуре;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навыков у детей к освоению приемов и навыков в различных видах музыкальной деятельности адекватно детским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возможностям;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навыков творчески использовать музыкальные впечатления в повседневной жизни;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обогащение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знаниями о разнообразных музыкальных формах и жанрах в привлекательной и доступной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форме;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обогащение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музыкальными знаниями и представлениями в музыкальной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игре;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детского творчества во всех видах музыкальной деятельности. 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gray">
          <a:xfrm>
            <a:off x="411150" y="129330"/>
            <a:ext cx="8211665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indent="0" algn="ctr">
              <a:buNone/>
            </a:pPr>
            <a:r>
              <a:rPr lang="ru-RU" sz="2000" b="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МАДОУ «Детский сад № 299» Авиастроительного района </a:t>
            </a:r>
            <a:r>
              <a:rPr lang="ru-RU" sz="2000" b="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г.Казани</a:t>
            </a:r>
            <a:endParaRPr lang="ru-RU" sz="2000" b="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Основная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  дошкольного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3760121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1150" y="1196752"/>
            <a:ext cx="8386297" cy="2232248"/>
          </a:xfrm>
        </p:spPr>
        <p:txBody>
          <a:bodyPr>
            <a:noAutofit/>
          </a:bodyPr>
          <a:lstStyle/>
          <a:p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обязательной части Программы ориентированной на реализацию образовательной области «Физическое развитие» по направлению «Физическая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культура»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личности, мотивации и способностей детей в образовательной области физическое развитие. 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79712" y="1700808"/>
            <a:ext cx="6326360" cy="558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1149" y="3543228"/>
            <a:ext cx="8386297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ценностей здорового образа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жизни;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представлений о своем теле и своих физических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возможностях;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двигательного опыта и совершенствования двигательной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активности;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начальных представлений о некоторых видах спорта, овладения подвижными играми с правилами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gray">
          <a:xfrm>
            <a:off x="411150" y="129330"/>
            <a:ext cx="8211665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indent="0" algn="ctr">
              <a:buNone/>
            </a:pPr>
            <a:r>
              <a:rPr lang="ru-RU" sz="2000" b="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МАДОУ «Детский сад № 299» Авиастроительного района </a:t>
            </a:r>
            <a:r>
              <a:rPr lang="ru-RU" sz="2000" b="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г.Казани</a:t>
            </a:r>
            <a:endParaRPr lang="ru-RU" sz="2000" b="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Основная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  дошкольного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2191115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gray">
          <a:xfrm>
            <a:off x="457199" y="116632"/>
            <a:ext cx="8211665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indent="0" algn="ctr">
              <a:buNone/>
            </a:pPr>
            <a:r>
              <a:rPr lang="ru-RU" sz="2000" b="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МАДОУ «Детский сад № 299» Авиастроительного района </a:t>
            </a:r>
            <a:r>
              <a:rPr lang="ru-RU" sz="2000" b="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г.Казани</a:t>
            </a:r>
            <a:endParaRPr lang="ru-RU" sz="2000" b="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Основная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  дошкольного образования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39264" y="1268760"/>
            <a:ext cx="8229600" cy="2016224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9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9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 </a:t>
            </a:r>
            <a:r>
              <a:rPr lang="ru-RU" sz="9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Программы, формируемой участниками образовательных </a:t>
            </a:r>
            <a:r>
              <a:rPr lang="ru-RU" sz="9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отношений </a:t>
            </a:r>
          </a:p>
          <a:p>
            <a:pPr marL="0" indent="0" algn="ctr">
              <a:buNone/>
            </a:pP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проектирование 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социальных ситуаций развития русскоязычного ребенка с использованием средств национальной культуры, обеспечивающих успешную социализацию, мотивацию и поддержку индивидуальности детей через общение на языке татарского народа, в том числе с представителями других национальностей, народную игру, познание родного края и другие формы активности. </a:t>
            </a:r>
            <a:endParaRPr lang="ru-RU" sz="7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57199" y="3484518"/>
            <a:ext cx="8381208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Задачи: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благоприятных условий для освоения татарского языка и сохранения государственных языков Республики Татарстан, развития межэтнической культуры, коммуникативных способностей каждого воспитанника как субъекта взаимоотношений с представителями других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национальностей;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преемственности целей, задач и содержания дошкольного и начального общего образования в области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Казаневедения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(краеведения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объединение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и воспитания в целостный образовательный процесс на основе духовно-нравственных и культурных ценностей татарского и русского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народов;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социокультурной среды, соответствующей возрастным и индивидуальным особенностям детей, с учетом национальных особенностей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региона;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психолого-педагогической поддержки семьи и повышение компетентности родителей (законных представителей) в вопросах семейного воспитания, в оценке качества образовательных процессов</a:t>
            </a:r>
          </a:p>
          <a:p>
            <a:pPr indent="449580" algn="just">
              <a:spcAft>
                <a:spcPts val="0"/>
              </a:spcAft>
            </a:pPr>
            <a:endParaRPr lang="ru-RU" sz="1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7975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gray">
          <a:xfrm>
            <a:off x="457199" y="116632"/>
            <a:ext cx="8211665" cy="94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indent="0" algn="ctr">
              <a:buNone/>
            </a:pPr>
            <a:r>
              <a:rPr lang="ru-RU" sz="2000" b="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МАДОУ «Детский сад № 299» Авиастроительного района </a:t>
            </a:r>
            <a:r>
              <a:rPr lang="ru-RU" sz="2000" b="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г.Казани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Основная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  дошкольного образования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gray">
          <a:xfrm>
            <a:off x="377280" y="1628800"/>
            <a:ext cx="8712968" cy="89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ru-RU" sz="2400" i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Одно из фундаментальных положений Программы– </a:t>
            </a:r>
          </a:p>
          <a:p>
            <a:pPr algn="ctr"/>
            <a:r>
              <a:rPr lang="ru-RU" sz="2400" i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необходимость разделения пространства </a:t>
            </a:r>
          </a:p>
          <a:p>
            <a:pPr algn="ctr"/>
            <a:r>
              <a:rPr lang="ru-RU" sz="2400" i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помещений группы и на участке</a:t>
            </a:r>
            <a:br>
              <a:rPr lang="ru-RU" sz="2400" i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i="1" kern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2636912"/>
            <a:ext cx="88204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0"/>
              </a:spcAft>
              <a:buFont typeface="Wingdings" pitchFamily="2" charset="2"/>
              <a:buChar char="v"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«Центр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искусства»;</a:t>
            </a:r>
          </a:p>
          <a:p>
            <a:pPr marL="342900" indent="-342900">
              <a:spcAft>
                <a:spcPts val="0"/>
              </a:spcAft>
              <a:buFont typeface="Wingdings" pitchFamily="2" charset="2"/>
              <a:buChar char="v"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«Литературный центр»  /  «Центр грамотности»;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marL="342900" indent="-342900">
              <a:spcAft>
                <a:spcPts val="0"/>
              </a:spcAft>
              <a:buFont typeface="Wingdings" pitchFamily="2" charset="2"/>
              <a:buChar char="v"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«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Центр строительства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»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endParaRPr lang="ru-RU" sz="2400" b="1" i="1" dirty="0" smtClean="0">
              <a:solidFill>
                <a:srgbClr val="002060"/>
              </a:solidFill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marL="342900" indent="-342900">
              <a:spcAft>
                <a:spcPts val="0"/>
              </a:spcAft>
              <a:buFont typeface="Wingdings" pitchFamily="2" charset="2"/>
              <a:buChar char="v"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«Центр сюжетно-ролевых игр» / «Центр кулинарии»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marL="342900" indent="-342900">
              <a:spcAft>
                <a:spcPts val="0"/>
              </a:spcAft>
              <a:buFont typeface="Wingdings" pitchFamily="2" charset="2"/>
              <a:buChar char="v"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«Центр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манипулятивных игр»/ 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«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Центр естествознания»  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marL="342900" indent="-342900">
              <a:spcAft>
                <a:spcPts val="0"/>
              </a:spcAft>
              <a:buFont typeface="Wingdings" pitchFamily="2" charset="2"/>
              <a:buChar char="v"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«Открытая площадка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».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2284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2934</TotalTime>
  <Words>1399</Words>
  <Application>Microsoft Office PowerPoint</Application>
  <PresentationFormat>Экран (4:3)</PresentationFormat>
  <Paragraphs>145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SimSun</vt:lpstr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Цель обязательной части основной образовательной программы</vt:lpstr>
      <vt:lpstr>Задачи обязательной части основной образовательной программы</vt:lpstr>
      <vt:lpstr>Цель обязательной части Программы ориентированной на реализацию образовательной области «Художественно-эстетическое развитие» по направлению «Музыка» воспитать и развить гармоничную и творческую личность ребенка средствами музыкального искусства и музыкально-художественной деятельности.  </vt:lpstr>
      <vt:lpstr>Цель обязательной части Программы ориентированной на реализацию образовательной области «Физическое развитие» по направлению «Физическая культура» развитие личности, мотивации и способностей детей в образовательной области физическое развитие. </vt:lpstr>
      <vt:lpstr>Презентация PowerPoint</vt:lpstr>
      <vt:lpstr>Презентация PowerPoint</vt:lpstr>
      <vt:lpstr>Презентация PowerPoint</vt:lpstr>
      <vt:lpstr>МАДОУ «Детский сад № 299» Авиастроительного района г.Казани Основная образовательная программа  дошкольного образования  Основные модели взаимодействия воспитателя с детьми</vt:lpstr>
      <vt:lpstr>Программа предполагает полноправное участие родителей  в образовательном процессе и  жизнедеятельности детского сада.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Вовлечение родителей в образовательный процесс  детского сада</dc:title>
  <dc:creator>madou152</dc:creator>
  <cp:lastModifiedBy>user</cp:lastModifiedBy>
  <cp:revision>309</cp:revision>
  <cp:lastPrinted>2015-03-12T08:25:15Z</cp:lastPrinted>
  <dcterms:created xsi:type="dcterms:W3CDTF">2011-03-16T18:30:43Z</dcterms:created>
  <dcterms:modified xsi:type="dcterms:W3CDTF">2021-03-24T06:13:26Z</dcterms:modified>
</cp:coreProperties>
</file>